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3"/>
  </p:notesMasterIdLst>
  <p:sldIdLst>
    <p:sldId id="282" r:id="rId2"/>
    <p:sldId id="304" r:id="rId3"/>
    <p:sldId id="308" r:id="rId4"/>
    <p:sldId id="309" r:id="rId5"/>
    <p:sldId id="310" r:id="rId6"/>
    <p:sldId id="311" r:id="rId7"/>
    <p:sldId id="312" r:id="rId8"/>
    <p:sldId id="293" r:id="rId9"/>
    <p:sldId id="305" r:id="rId10"/>
    <p:sldId id="306" r:id="rId11"/>
    <p:sldId id="298" r:id="rId12"/>
    <p:sldId id="307" r:id="rId13"/>
    <p:sldId id="302" r:id="rId14"/>
    <p:sldId id="303" r:id="rId15"/>
    <p:sldId id="301" r:id="rId16"/>
    <p:sldId id="299" r:id="rId17"/>
    <p:sldId id="300" r:id="rId18"/>
    <p:sldId id="294" r:id="rId19"/>
    <p:sldId id="313" r:id="rId20"/>
    <p:sldId id="295" r:id="rId21"/>
    <p:sldId id="297" r:id="rId2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CC"/>
    <a:srgbClr val="CC0000"/>
    <a:srgbClr val="4D4D4D"/>
    <a:srgbClr val="6600FF"/>
    <a:srgbClr val="A50021"/>
    <a:srgbClr val="000000"/>
    <a:srgbClr val="828282"/>
    <a:srgbClr val="CFCF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6163E-56A6-41A0-98D8-F940278124A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1C3E34-8BEA-4090-9625-D285BE198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cxnSp>
        <p:nvCxnSpPr>
          <p:cNvPr id="8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4118-F1D3-4D88-A60A-F8EED61E542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50AF-B1E7-416E-8BEF-4CEF9230D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1942-33C0-478E-A41A-18962204B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5E34-36AE-4025-B42B-1485C6CBA767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8" name="Rectangle 10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9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0288-2B88-41EF-8C8C-63CF9BFC35B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E61B0-EB9B-43D9-8A8B-B90D7804B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4635-F87E-4C54-9D1E-384DF09BB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116C-4E67-422A-978F-2B1F0BBE66C1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anchor="t" anchorCtr="0"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91F8-FB41-49DB-B0EA-5268C155DB87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F6EE-91F3-4E5F-87EC-0EB88E92D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08968-1101-44DB-BE27-8D80AF281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A100-2D2A-4A08-8B0A-1860C8906A9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F49C-9715-414C-9897-3C14BF73F47A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7C4C-E382-4CDB-9CB1-D5EC9848F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88AF9-9A6D-4085-849C-C3058BE32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A54E-F02D-42CB-9F7D-65C6BEEDCA0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77180-8FA0-4ACB-8DED-930CA4965ED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C5F7-1457-40D0-BD95-E69AABC87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10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903C-0250-4ACC-9883-7B1632B6ACC1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7C6D-AD42-4F8E-B1D2-24F86AD95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6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BE0A-67C5-4F04-9E27-615AB2A19E6D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9645-15F3-4113-A128-CC100B5F2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E1B023D-CBDB-4B0A-857B-4024EB151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A0AE40C-E7E2-41A3-968C-B49C15984D4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1" r:id="rId2"/>
    <p:sldLayoutId id="2147483816" r:id="rId3"/>
    <p:sldLayoutId id="2147483812" r:id="rId4"/>
    <p:sldLayoutId id="2147483817" r:id="rId5"/>
    <p:sldLayoutId id="2147483813" r:id="rId6"/>
    <p:sldLayoutId id="2147483818" r:id="rId7"/>
    <p:sldLayoutId id="2147483819" r:id="rId8"/>
    <p:sldLayoutId id="2147483820" r:id="rId9"/>
    <p:sldLayoutId id="2147483814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43042" y="4071942"/>
            <a:ext cx="6400800" cy="1522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Кузбасский региональный институт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развития профессионального образования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hna@krirpo.ru</a:t>
            </a:r>
            <a:endParaRPr lang="ru-RU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2877" y="1142984"/>
            <a:ext cx="8358246" cy="2286016"/>
          </a:xfrm>
        </p:spPr>
        <p:txBody>
          <a:bodyPr/>
          <a:lstStyle/>
          <a:p>
            <a:r>
              <a:rPr lang="ru-RU" sz="3600" b="1" u="sng" dirty="0" smtClean="0">
                <a:solidFill>
                  <a:srgbClr val="000066"/>
                </a:solidFill>
              </a:rPr>
              <a:t>Добровольная сертификация руководящих и педагогических работников</a:t>
            </a:r>
            <a:endParaRPr lang="ru-RU" sz="3600" b="1" u="sng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14422"/>
            <a:ext cx="7215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Подтверждение профессионального и социального статуса педагога, уровня его квалификации в какой-либо области педагогической деятельности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Стимулирование профессионального развития педагогов, создание системы морального и материального стимулирования в увязке с новой системой оплаты труда</a:t>
            </a:r>
            <a:endParaRPr lang="ru-RU" sz="2800" dirty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2153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+mj-lt"/>
              </a:rPr>
              <a:t>Порядок проведения добровольной сертификации: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 сертификации допускаются руководящие и педагогические работники, </a:t>
            </a:r>
            <a:r>
              <a:rPr lang="ru-RU" sz="2800" u="sng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которые должны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971550" lvl="1" indent="-514350"/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1.1.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Иметь высшее профессиональное образование, подтвержденное документом государственного образца</a:t>
            </a:r>
          </a:p>
          <a:p>
            <a:pPr marL="971550" lvl="1" indent="-514350"/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1.2.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Иметь стаж работы не менее трех лет управленческой (педагогической) деятельности</a:t>
            </a:r>
          </a:p>
          <a:p>
            <a:pPr marL="971550" lvl="1" indent="-514350"/>
            <a:endParaRPr lang="ru-RU" sz="2800" b="1" dirty="0" smtClean="0">
              <a:solidFill>
                <a:srgbClr val="000066"/>
              </a:solidFill>
              <a:latin typeface="+mj-lt"/>
            </a:endParaRPr>
          </a:p>
          <a:p>
            <a:pPr marL="1428750" lvl="2" indent="-514350"/>
            <a:endParaRPr lang="ru-RU" sz="2800" b="1" dirty="0" smtClean="0">
              <a:solidFill>
                <a:srgbClr val="000066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 smtClean="0">
              <a:solidFill>
                <a:srgbClr val="000066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643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/>
            <a:r>
              <a:rPr lang="ru-RU" sz="2800" b="1" dirty="0" smtClean="0">
                <a:solidFill>
                  <a:srgbClr val="C00000"/>
                </a:solidFill>
              </a:rPr>
              <a:t>1.3.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Быть аттестованным на соответствие занимаемой должности или на установление квалификационной категории (первой, высшей)</a:t>
            </a:r>
          </a:p>
          <a:p>
            <a:pPr marL="971550" lvl="1" indent="-514350"/>
            <a:r>
              <a:rPr lang="ru-RU" sz="2800" dirty="0" smtClean="0">
                <a:ln>
                  <a:solidFill>
                    <a:srgbClr val="CC0000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1.4.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Выполнять качественно и в полном объеме должностные обязанности.</a:t>
            </a:r>
          </a:p>
          <a:p>
            <a:pPr marL="971550" lvl="1" indent="-514350"/>
            <a:r>
              <a:rPr lang="ru-RU" sz="2800" dirty="0" smtClean="0">
                <a:ln>
                  <a:solidFill>
                    <a:srgbClr val="CC0000"/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1.5.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Иметь положительные результаты работы, подтвержденные ходатайством руководителя заявителя, педагогической общественностью и копиями документов, свидетельствующих о достижениях в профессиональной деятельности</a:t>
            </a:r>
            <a:endParaRPr lang="ru-RU" sz="2800" dirty="0" smtClean="0">
              <a:ln>
                <a:solidFill>
                  <a:srgbClr val="000066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71546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+mj-lt"/>
              </a:rPr>
              <a:t>2.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Руководящие и педагогические работники, участвующие в конкурсах профессионального мастерства, где одним из конкурсных испытаний является тестирование по измерительным материалам сертификации</a:t>
            </a:r>
            <a:endParaRPr lang="ru-RU" sz="2800" dirty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00"/>
                </a:solidFill>
                <a:latin typeface="+mj-lt"/>
              </a:rPr>
              <a:t>3</a:t>
            </a:r>
            <a:r>
              <a:rPr lang="ru-RU" sz="2800" dirty="0" smtClean="0">
                <a:solidFill>
                  <a:srgbClr val="000066"/>
                </a:solidFill>
                <a:latin typeface="+mj-lt"/>
              </a:rPr>
              <a:t>. </a:t>
            </a:r>
            <a:r>
              <a:rPr lang="ru-RU" sz="2800" b="1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Заявка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руководителя профессиональной образовательной организации подается вместе с </a:t>
            </a:r>
            <a:r>
              <a:rPr lang="ru-RU" sz="2800" b="1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заявлениями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 руководящих и педагогических работников образования с приложением копий документов в ГОУ  «Кузбасский региональный институт развития профессионального образования»</a:t>
            </a:r>
          </a:p>
          <a:p>
            <a:pPr algn="ctr"/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 (г. Кемерово, ул. Тухачевского, д. 38а,  </a:t>
            </a:r>
            <a:r>
              <a:rPr lang="ru-RU" sz="2800" dirty="0" err="1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каб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. 1</a:t>
            </a:r>
            <a:r>
              <a:rPr lang="en-US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.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8)</a:t>
            </a:r>
            <a:endParaRPr lang="en-US" sz="2800" dirty="0" smtClean="0">
              <a:ln>
                <a:solidFill>
                  <a:srgbClr val="000066"/>
                </a:solidFill>
              </a:ln>
              <a:solidFill>
                <a:srgbClr val="000066"/>
              </a:solidFill>
              <a:latin typeface="+mj-lt"/>
            </a:endParaRPr>
          </a:p>
          <a:p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                                                                                       </a:t>
            </a:r>
            <a:endParaRPr lang="en-US" sz="2800" dirty="0" smtClean="0">
              <a:ln>
                <a:solidFill>
                  <a:srgbClr val="000066"/>
                </a:solidFill>
              </a:ln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ru-RU" sz="2800" u="sng" dirty="0" smtClean="0">
                <a:ln>
                  <a:solidFill>
                    <a:srgbClr val="C00000"/>
                  </a:solidFill>
                </a:ln>
                <a:solidFill>
                  <a:srgbClr val="CC0000"/>
                </a:solidFill>
                <a:latin typeface="+mj-lt"/>
              </a:rPr>
              <a:t>до 5 числа каждого месяца учебного года</a:t>
            </a:r>
            <a:r>
              <a:rPr lang="en-US" sz="2800" u="sng" dirty="0" smtClean="0">
                <a:ln>
                  <a:solidFill>
                    <a:srgbClr val="C00000"/>
                  </a:solidFill>
                </a:ln>
                <a:solidFill>
                  <a:srgbClr val="CC0000"/>
                </a:solidFill>
                <a:latin typeface="+mj-lt"/>
              </a:rPr>
              <a:t> </a:t>
            </a:r>
            <a:endParaRPr lang="ru-RU" sz="2800" u="sng" dirty="0">
              <a:ln>
                <a:solidFill>
                  <a:srgbClr val="C00000"/>
                </a:solidFill>
              </a:ln>
              <a:solidFill>
                <a:srgbClr val="CC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00"/>
                </a:solidFill>
                <a:latin typeface="+mj-lt"/>
              </a:rPr>
              <a:t>4</a:t>
            </a:r>
            <a:r>
              <a:rPr lang="ru-RU" sz="2800" b="1" dirty="0" smtClean="0">
                <a:latin typeface="+mj-lt"/>
              </a:rPr>
              <a:t>. </a:t>
            </a:r>
            <a:r>
              <a:rPr lang="ru-RU" sz="2800" b="1" u="sng" dirty="0" smtClean="0">
                <a:solidFill>
                  <a:srgbClr val="CC0000"/>
                </a:solidFill>
                <a:latin typeface="+mj-lt"/>
              </a:rPr>
              <a:t>В течение двух недель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момента подачи заявления кандидатом сертификационная комиссия принимает мотивированное решение по заявлению и прилагаемым к нему документам, сообщает кандидату решение, порядок сертификации, сроки и перечень документов, которые необходимо представить дополнительно.</a:t>
            </a:r>
            <a:endParaRPr lang="ru-RU" sz="2800" dirty="0">
              <a:ln>
                <a:solidFill>
                  <a:srgbClr val="000066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66623"/>
            <a:ext cx="84296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+mj-lt"/>
              </a:rPr>
              <a:t>5.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Сертификация в форме компьютерного тестирования проводится </a:t>
            </a:r>
            <a:r>
              <a:rPr lang="ru-RU" sz="2800" u="sng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 разделам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algn="ctr"/>
            <a:r>
              <a:rPr lang="ru-RU" sz="2800" b="1" u="sng" dirty="0" smtClean="0">
                <a:solidFill>
                  <a:srgbClr val="CC0000"/>
                </a:solidFill>
                <a:latin typeface="+mj-lt"/>
              </a:rPr>
              <a:t>для  руководящих работников</a:t>
            </a:r>
          </a:p>
          <a:p>
            <a:pPr algn="ctr"/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Нормативно-правовые основы управленческой деятельности, теория и практика педагогического менеджмента, управление качеством образования, психология управления, финансово-экономическая деятельность, административно-хозяйственная деятельность, организация дополнительного образования, делопроизводство в  образовательной организации, результативность управленческой деятельности.</a:t>
            </a:r>
          </a:p>
          <a:p>
            <a:pPr algn="ctr"/>
            <a:endParaRPr lang="ru-RU" sz="2800" u="sng" dirty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2800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2153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C0000"/>
                </a:solidFill>
                <a:latin typeface="+mj-lt"/>
              </a:rPr>
              <a:t>для педагогических работников</a:t>
            </a:r>
            <a:endParaRPr lang="en-US" sz="2800" b="1" u="sng" dirty="0" smtClean="0">
              <a:solidFill>
                <a:srgbClr val="CC0000"/>
              </a:solidFill>
              <a:latin typeface="+mj-lt"/>
            </a:endParaRPr>
          </a:p>
          <a:p>
            <a:pPr algn="ctr"/>
            <a:endParaRPr lang="ru-RU" sz="2800" b="1" u="sng" dirty="0" smtClean="0">
              <a:solidFill>
                <a:srgbClr val="CC0000"/>
              </a:solidFill>
              <a:latin typeface="+mj-lt"/>
            </a:endParaRPr>
          </a:p>
          <a:p>
            <a:pPr algn="ctr"/>
            <a:r>
              <a:rPr lang="ru-RU" sz="27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Нормативно-правовые основы педагогической деятельности, психолого-педагогические аспекты образовательной сферы, теория и практика преподаваемого предмета, образовательной области (предметная компетентность, владение современными педагогическими технологиями, средствами и методами), обеспечение качества образования, взаимодействие с субъектами социума и социально-педагогическая деятельность, работа с родителями.</a:t>
            </a:r>
            <a:endParaRPr lang="ru-RU" sz="2700" dirty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000108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6</a:t>
            </a: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Прошедшими сертификацию считаются работники образования, выполнившие  </a:t>
            </a:r>
          </a:p>
          <a:p>
            <a:pPr algn="ctr"/>
            <a:r>
              <a:rPr lang="ru-RU" sz="2800" u="sng" dirty="0" smtClean="0">
                <a:ln>
                  <a:solidFill>
                    <a:srgbClr val="CC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                  менее              80%                       заданий</a:t>
            </a:r>
            <a:r>
              <a:rPr lang="ru-RU" sz="2800" b="1" u="sng" dirty="0" smtClean="0">
                <a:ln>
                  <a:solidFill>
                    <a:srgbClr val="CC0000"/>
                  </a:solidFill>
                </a:ln>
                <a:solidFill>
                  <a:srgbClr val="C00000"/>
                </a:solidFill>
                <a:latin typeface="+mj-lt"/>
              </a:rPr>
              <a:t>.</a:t>
            </a:r>
          </a:p>
          <a:p>
            <a:pPr algn="ctr"/>
            <a:endParaRPr lang="ru-RU" sz="2800" b="1" u="sng" dirty="0">
              <a:ln>
                <a:solidFill>
                  <a:srgbClr val="CC0000"/>
                </a:solidFill>
              </a:ln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8786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7.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Список работников образования, успешно прошедших процедуру сертификации, размещается на сайте ГОУ КРИРПО</a:t>
            </a:r>
            <a:endParaRPr lang="ru-RU" sz="2800" dirty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85860"/>
            <a:ext cx="7715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C0000"/>
                </a:solidFill>
              </a:rPr>
              <a:t>8</a:t>
            </a:r>
            <a:r>
              <a:rPr lang="ru-RU" sz="2800" b="1" dirty="0" smtClean="0">
                <a:solidFill>
                  <a:srgbClr val="000066"/>
                </a:solidFill>
              </a:rPr>
              <a:t>.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неудовлетворительном результате допускается повторное тестирование по представленным документам в течение текущего учебного года.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14422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800" b="1" u="sng" spc="150" dirty="0" smtClean="0">
                <a:ln w="11430"/>
                <a:solidFill>
                  <a:srgbClr val="CC0000"/>
                </a:solidFill>
                <a:latin typeface="+mj-lt"/>
                <a:ea typeface="Calibri" pitchFamily="34" charset="0"/>
                <a:cs typeface="Times New Roman" pitchFamily="18" charset="0"/>
              </a:rPr>
              <a:t>Сертификация</a:t>
            </a:r>
            <a:r>
              <a:rPr lang="ru-RU" sz="2800" b="1" i="1" spc="150" dirty="0" smtClean="0">
                <a:ln w="11430"/>
                <a:solidFill>
                  <a:srgbClr val="F8F8F8"/>
                </a:solidFill>
                <a:latin typeface="+mj-lt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  <a:ea typeface="Calibri" pitchFamily="34" charset="0"/>
                <a:cs typeface="Times New Roman" pitchFamily="18" charset="0"/>
              </a:rPr>
              <a:t>– процесс, посредством которого руководящие и педагогические  работники подтверждают, что уровень их компетенции</a:t>
            </a:r>
            <a:r>
              <a:rPr lang="en-US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  <a:ea typeface="Calibri" pitchFamily="34" charset="0"/>
                <a:cs typeface="Times New Roman" pitchFamily="18" charset="0"/>
              </a:rPr>
              <a:t>и квалификации соответствует  требованиям профессионального стандарта по виду их педагогической деятельности.</a:t>
            </a:r>
            <a:endParaRPr lang="ru-RU" sz="2800" dirty="0">
              <a:ln>
                <a:solidFill>
                  <a:srgbClr val="000066"/>
                </a:solidFill>
              </a:ln>
              <a:solidFill>
                <a:srgbClr val="000066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02" y="357166"/>
            <a:ext cx="84297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500" dirty="0" smtClean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sz="2800" b="1" dirty="0" smtClean="0">
                <a:solidFill>
                  <a:srgbClr val="CC0000"/>
                </a:solidFill>
                <a:latin typeface="+mj-lt"/>
              </a:rPr>
              <a:t>Апелляция рассматривается в случаях: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Отказа в приеме документов кандидата.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Отказа в выдаче сертификата при положительных результатах тестирования.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Несогласия с результатами тестирования по заявлению работников образования, справившихся с тестовыми заданиями не менее чем на 75%    </a:t>
            </a:r>
            <a:r>
              <a:rPr lang="en-US" sz="25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</a:t>
            </a:r>
            <a:r>
              <a:rPr lang="ru-RU" sz="25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( в случае замечаний по содержанию тестов или техническому сопровождению, представленных в Апелляционном листе)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5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Необоснованного приостановления или прекращения действия сертификата.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000066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solidFill>
                <a:srgbClr val="CC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92867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+mn-lt"/>
              </a:rPr>
              <a:t>Сертификат действителен в течение двух лет</a:t>
            </a:r>
            <a:endParaRPr lang="ru-RU" sz="28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57364"/>
            <a:ext cx="8786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Положение о добровольной сертификации руководящих и педагогических работников профессиональных образовательных организаций вступает в силу  </a:t>
            </a:r>
            <a:r>
              <a:rPr lang="en-US" sz="2800" b="1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c</a:t>
            </a:r>
            <a:r>
              <a:rPr lang="ru-RU" sz="2800" b="1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latin typeface="+mj-lt"/>
              </a:rPr>
              <a:t> 1 сентября 2014 года</a:t>
            </a:r>
            <a:endParaRPr lang="ru-RU" sz="2800" b="1" dirty="0">
              <a:ln>
                <a:solidFill>
                  <a:srgbClr val="000066"/>
                </a:solidFill>
              </a:ln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357298"/>
            <a:ext cx="75383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Компетентность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продемонстрированная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способность применять знания и навыки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39785" y="1357298"/>
            <a:ext cx="86042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Квалификация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демонстрация личных качеств,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образования, подготовки и опыта работы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1142984"/>
            <a:ext cx="845250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Апелляция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требование заявителя, кандидата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или сертифицированного лица о пересмотре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любого неблагоприятного решения,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вынесенного органом по сертификации,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поводу его желаемого статуса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сертификации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71538" y="1428736"/>
            <a:ext cx="691150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Тестирование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это форма испытаний,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организованная на основе тестов,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позволяющая оценить качество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производимого продукта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42873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+mj-lt"/>
              </a:rPr>
              <a:t>Тесты </a:t>
            </a:r>
            <a:r>
              <a:rPr lang="ru-RU" sz="2800" b="1" dirty="0" smtClean="0">
                <a:latin typeface="+mj-lt"/>
              </a:rPr>
              <a:t>– </a:t>
            </a:r>
            <a:r>
              <a:rPr lang="ru-RU" sz="2800" b="1" dirty="0" smtClean="0">
                <a:solidFill>
                  <a:srgbClr val="000066"/>
                </a:solidFill>
                <a:latin typeface="+mj-lt"/>
              </a:rPr>
              <a:t>измерительные материалы      сертификации</a:t>
            </a:r>
            <a:endParaRPr lang="ru-RU" sz="2800" b="1" dirty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85723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C0000"/>
                </a:solidFill>
                <a:latin typeface="+mj-lt"/>
              </a:rPr>
              <a:t>Цель добровольной сертификации:</a:t>
            </a:r>
            <a:endParaRPr lang="ru-RU" sz="2800" b="1" u="sng" dirty="0">
              <a:solidFill>
                <a:srgbClr val="CC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1428736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Обеспечение высокого качества образования через создание процедуры  независимой оценки руководителями их педагогических работников, направленной на стимулирование их профессионального развития (самореализацию в деятельности)</a:t>
            </a:r>
            <a:endParaRPr lang="ru-RU" sz="2800" dirty="0">
              <a:ln>
                <a:solidFill>
                  <a:srgbClr val="000066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35824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Задачи добровольной сертификации: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0066"/>
                </a:solidFill>
              </a:rPr>
              <a:t> </a:t>
            </a: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реализация требований профессионального стандарта в процессе оценки квалификаций педагогов и руководителей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создание условий для самореализации на основе расширения уровней и видов квалификации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повышение эффективности управления в образовании – (отбора участников профессиональных конкурсов, резерва на должности руководителей, планирования профессионального и карьерного роста)</a:t>
            </a:r>
          </a:p>
          <a:p>
            <a:endParaRPr lang="ru-RU" sz="2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652</TotalTime>
  <Words>649</Words>
  <Application>Microsoft Office PowerPoint</Application>
  <PresentationFormat>Экран (4:3)</PresentationFormat>
  <Paragraphs>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Infinity</vt:lpstr>
      <vt:lpstr>Добровольная сертификация руководящих и педагогических работников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хаймина</dc:creator>
  <cp:lastModifiedBy>administrator</cp:lastModifiedBy>
  <cp:revision>87</cp:revision>
  <dcterms:created xsi:type="dcterms:W3CDTF">2011-09-26T02:08:04Z</dcterms:created>
  <dcterms:modified xsi:type="dcterms:W3CDTF">2014-09-22T13:48:13Z</dcterms:modified>
</cp:coreProperties>
</file>